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4"/>
  </p:sldMasterIdLst>
  <p:notesMasterIdLst>
    <p:notesMasterId r:id="rId17"/>
  </p:notesMasterIdLst>
  <p:handoutMasterIdLst>
    <p:handoutMasterId r:id="rId18"/>
  </p:handoutMasterIdLst>
  <p:sldIdLst>
    <p:sldId id="2001" r:id="rId5"/>
    <p:sldId id="1912" r:id="rId6"/>
    <p:sldId id="2013" r:id="rId7"/>
    <p:sldId id="2016" r:id="rId8"/>
    <p:sldId id="1933" r:id="rId9"/>
    <p:sldId id="2019" r:id="rId10"/>
    <p:sldId id="2017" r:id="rId11"/>
    <p:sldId id="2012" r:id="rId12"/>
    <p:sldId id="2014" r:id="rId13"/>
    <p:sldId id="2015" r:id="rId14"/>
    <p:sldId id="2018" r:id="rId15"/>
    <p:sldId id="2021" r:id="rId1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1679CA7B-0ECD-4F78-B703-475892F78535}">
          <p14:sldIdLst>
            <p14:sldId id="2001"/>
            <p14:sldId id="1912"/>
            <p14:sldId id="2013"/>
            <p14:sldId id="2016"/>
            <p14:sldId id="1933"/>
            <p14:sldId id="2019"/>
            <p14:sldId id="2017"/>
            <p14:sldId id="2012"/>
            <p14:sldId id="2014"/>
            <p14:sldId id="2015"/>
            <p14:sldId id="2018"/>
            <p14:sldId id="2021"/>
          </p14:sldIdLst>
        </p14:section>
        <p14:section name="Appendix" id="{B716741D-F9AC-E749-9A34-84BC7D16BC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19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DEDEDE"/>
    <a:srgbClr val="D3D3D3"/>
    <a:srgbClr val="BAC9D4"/>
    <a:srgbClr val="3792AB"/>
    <a:srgbClr val="215968"/>
    <a:srgbClr val="D65C2C"/>
    <a:srgbClr val="E8AF03"/>
    <a:srgbClr val="F79646"/>
    <a:srgbClr val="2E4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43600-9CD0-1940-8476-D8EAACD7D96D}" v="320" dt="2020-12-04T21:37:17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0" autoAdjust="0"/>
    <p:restoredTop sz="91497" autoAdjust="0"/>
  </p:normalViewPr>
  <p:slideViewPr>
    <p:cSldViewPr snapToGrid="0">
      <p:cViewPr varScale="1">
        <p:scale>
          <a:sx n="117" d="100"/>
          <a:sy n="117" d="100"/>
        </p:scale>
        <p:origin x="1128" y="120"/>
      </p:cViewPr>
      <p:guideLst>
        <p:guide orient="horz" pos="480"/>
        <p:guide pos="19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199234-F73C-4DBA-8126-8D4B53316F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16750-7137-41A4-A4A9-FFBE6ECC1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FE3E7-7C92-4355-9FDB-40A379C52014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88A2C-823A-4674-9E40-ECBE624C1D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51B3-07A0-4C50-A2EF-B48A41291A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9A887-0D53-4BAC-98DC-39751CBAE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50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B6713-C5CA-48FF-88ED-A2530F100984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FBAB4-8258-4D0A-8C82-04C587602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7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DC052-2ADA-5043-A1D8-C1860FF0C0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9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and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5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and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2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and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7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DC052-2ADA-5043-A1D8-C1860FF0C0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3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and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6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Brian – send deck to 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DC052-2ADA-5043-A1D8-C1860FF0C0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2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Brian – send deck to 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DC052-2ADA-5043-A1D8-C1860FF0C0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8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2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and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4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and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04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 and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FBAB4-8258-4D0A-8C82-04C587602C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1275F5A-9163-4584-B31E-6101A9557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1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92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39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27501"/>
            <a:ext cx="6858000" cy="2387600"/>
          </a:xfrm>
        </p:spPr>
        <p:txBody>
          <a:bodyPr anchor="ctr">
            <a:normAutofit/>
          </a:bodyPr>
          <a:lstStyle>
            <a:lvl1pPr algn="ctr">
              <a:defRPr sz="2100">
                <a:latin typeface="WeblySleek UI Light" panose="020B0502040204020203" pitchFamily="34" charset="0"/>
                <a:cs typeface="WeblySleek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en-US" dirty="0"/>
              <a:t>Page </a:t>
            </a:r>
            <a:fld id="{B1275F5A-9163-4584-B31E-6101A9557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8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st with Large Photo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48431" y="8"/>
            <a:ext cx="5312447" cy="71241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" y="881631"/>
            <a:ext cx="3060575" cy="5627077"/>
          </a:xfrm>
        </p:spPr>
        <p:txBody>
          <a:bodyPr anchor="ctr">
            <a:normAutofit/>
          </a:bodyPr>
          <a:lstStyle>
            <a:lvl1pPr marL="0" indent="0" algn="r">
              <a:spcBef>
                <a:spcPts val="1800"/>
              </a:spcBef>
              <a:buNone/>
              <a:defRPr sz="2700">
                <a:solidFill>
                  <a:schemeClr val="tx2">
                    <a:lumMod val="75000"/>
                  </a:schemeClr>
                </a:solidFill>
                <a:latin typeface="WeblySleek UI Light" panose="020B0502040204020203" pitchFamily="34" charset="0"/>
                <a:cs typeface="WeblySleek UI Light" panose="020B0502040204020203" pitchFamily="34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404505" y="440880"/>
            <a:ext cx="1" cy="58920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0" y="650707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"/>
            <a:ext cx="767574" cy="2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8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329"/>
            </a:lvl1pPr>
            <a:lvl2pPr>
              <a:defRPr sz="1181"/>
            </a:lvl2pPr>
            <a:lvl3pPr>
              <a:defRPr sz="1034"/>
            </a:lvl3pPr>
            <a:lvl4pPr>
              <a:defRPr sz="886"/>
            </a:lvl4pPr>
            <a:lvl5pPr>
              <a:defRPr sz="88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9056" y="10"/>
            <a:ext cx="7886700" cy="852755"/>
          </a:xfrm>
        </p:spPr>
        <p:txBody>
          <a:bodyPr>
            <a:normAutofit/>
          </a:bodyPr>
          <a:lstStyle>
            <a:lvl1pPr>
              <a:defRPr sz="2067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7" y="6522877"/>
            <a:ext cx="1288620" cy="3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81210-46B2-4781-8025-9F76F2332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7" y="6522877"/>
            <a:ext cx="1288620" cy="3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9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563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810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185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6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5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540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5F5A-9163-4584-B31E-6101A95575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C19CD-9B89-443E-A6A1-4D9C8B108DCE}"/>
              </a:ext>
            </a:extLst>
          </p:cNvPr>
          <p:cNvSpPr/>
          <p:nvPr userDrawn="1"/>
        </p:nvSpPr>
        <p:spPr>
          <a:xfrm>
            <a:off x="101606" y="6513845"/>
            <a:ext cx="346445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8D1D4-C756-EB40-9FDA-B81E6A991A4B}" type="slidenum">
              <a:rPr lang="en-US" sz="750" smtClean="0">
                <a:solidFill>
                  <a:schemeClr val="tx2"/>
                </a:solidFill>
                <a:latin typeface="Segoe UI Bold"/>
                <a:cs typeface="Segoe UI Bold"/>
              </a:rPr>
              <a:pPr marL="0" marR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750" dirty="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en-US" sz="750" dirty="0">
                <a:solidFill>
                  <a:srgbClr val="1F497D"/>
                </a:solidFill>
                <a:latin typeface="Segoe UI Light"/>
                <a:cs typeface="Segoe UI Light"/>
              </a:rPr>
              <a:t> |  © 2019 Pariveda Solutions, Inc. Confidential. All rights reserved.</a:t>
            </a:r>
            <a:endParaRPr lang="en-US" sz="900" dirty="0">
              <a:solidFill>
                <a:schemeClr val="accent5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277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686" r:id="rId12"/>
    <p:sldLayoutId id="2147483680" r:id="rId13"/>
    <p:sldLayoutId id="214748369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1A4ABCC-924E-4D74-BF55-005E7E4C3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3" r="17764"/>
          <a:stretch/>
        </p:blipFill>
        <p:spPr>
          <a:xfrm flipH="1">
            <a:off x="0" y="0"/>
            <a:ext cx="9144000" cy="6867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4366"/>
            <a:ext cx="9169146" cy="6867024"/>
          </a:xfrm>
          <a:prstGeom prst="rect">
            <a:avLst/>
          </a:prstGeom>
          <a:gradFill>
            <a:gsLst>
              <a:gs pos="10000">
                <a:srgbClr val="59C0E6">
                  <a:alpha val="75000"/>
                </a:srgbClr>
              </a:gs>
              <a:gs pos="67000">
                <a:srgbClr val="1F4E78">
                  <a:alpha val="8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160618" y="144348"/>
            <a:ext cx="59904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500" b="1" dirty="0">
                <a:solidFill>
                  <a:schemeClr val="bg1">
                    <a:alpha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</a:p>
        </p:txBody>
      </p:sp>
      <p:sp>
        <p:nvSpPr>
          <p:cNvPr id="13" name="Rectangle 12"/>
          <p:cNvSpPr/>
          <p:nvPr/>
        </p:nvSpPr>
        <p:spPr>
          <a:xfrm rot="10800000">
            <a:off x="8557532" y="2024925"/>
            <a:ext cx="5990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400" b="1" dirty="0">
                <a:solidFill>
                  <a:schemeClr val="bg1">
                    <a:alpha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CEF0C-0484-467E-AB73-DED5D5A1AF9C}"/>
              </a:ext>
            </a:extLst>
          </p:cNvPr>
          <p:cNvSpPr txBox="1"/>
          <p:nvPr/>
        </p:nvSpPr>
        <p:spPr>
          <a:xfrm>
            <a:off x="1625511" y="1430213"/>
            <a:ext cx="323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Need better tools for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patient capture 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during intake process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34576-1ECA-4A3F-976A-B15B1F7526DA}"/>
              </a:ext>
            </a:extLst>
          </p:cNvPr>
          <p:cNvSpPr txBox="1"/>
          <p:nvPr/>
        </p:nvSpPr>
        <p:spPr>
          <a:xfrm>
            <a:off x="272427" y="2900079"/>
            <a:ext cx="337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Leverage new pricing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models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to capture new business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3412C-2DE1-4618-B81D-6D09032D6906}"/>
              </a:ext>
            </a:extLst>
          </p:cNvPr>
          <p:cNvSpPr txBox="1"/>
          <p:nvPr/>
        </p:nvSpPr>
        <p:spPr>
          <a:xfrm>
            <a:off x="5066815" y="1276325"/>
            <a:ext cx="358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Better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alignment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amongst teams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8CF0F06-5B02-4801-8839-28F6AD7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56" y="142715"/>
            <a:ext cx="4695317" cy="639566"/>
          </a:xfrm>
        </p:spPr>
        <p:txBody>
          <a:bodyPr>
            <a:noAutofit/>
          </a:bodyPr>
          <a:lstStyle/>
          <a:p>
            <a:r>
              <a:rPr lang="en-US" sz="3000" spc="450" dirty="0">
                <a:solidFill>
                  <a:schemeClr val="bg1"/>
                </a:solidFill>
                <a:latin typeface="Segoe UI Light"/>
              </a:rPr>
              <a:t>WHAT WE’VE HEARD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850F9C-3834-49E5-80E3-801E3425E709}"/>
              </a:ext>
            </a:extLst>
          </p:cNvPr>
          <p:cNvSpPr txBox="1"/>
          <p:nvPr/>
        </p:nvSpPr>
        <p:spPr>
          <a:xfrm>
            <a:off x="4723585" y="2553832"/>
            <a:ext cx="350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Are we doing a great job and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aren’t we catching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425C7-25C0-45BF-8EE6-3162DBF7DD58}"/>
              </a:ext>
            </a:extLst>
          </p:cNvPr>
          <p:cNvSpPr txBox="1"/>
          <p:nvPr/>
        </p:nvSpPr>
        <p:spPr>
          <a:xfrm>
            <a:off x="5871983" y="3792147"/>
            <a:ext cx="316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Shore up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needs and issues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9651BF-535C-4E1D-8268-BB5CB9E66E8C}"/>
              </a:ext>
            </a:extLst>
          </p:cNvPr>
          <p:cNvSpPr txBox="1"/>
          <p:nvPr/>
        </p:nvSpPr>
        <p:spPr>
          <a:xfrm>
            <a:off x="4075670" y="5248133"/>
            <a:ext cx="350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do we drive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differentiation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 the marketplace?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1E76DB-0B88-407C-9E53-E45CC39023DC}"/>
              </a:ext>
            </a:extLst>
          </p:cNvPr>
          <p:cNvSpPr txBox="1"/>
          <p:nvPr/>
        </p:nvSpPr>
        <p:spPr>
          <a:xfrm>
            <a:off x="390335" y="5109079"/>
            <a:ext cx="3255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Retain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grow, and attract 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business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178187-215A-4786-A081-052E19CD031C}"/>
              </a:ext>
            </a:extLst>
          </p:cNvPr>
          <p:cNvSpPr txBox="1"/>
          <p:nvPr/>
        </p:nvSpPr>
        <p:spPr>
          <a:xfrm>
            <a:off x="1518118" y="3931572"/>
            <a:ext cx="3255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do we </a:t>
            </a:r>
            <a:r>
              <a:rPr lang="en-US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optimize</a:t>
            </a:r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infusion management?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856F85-689B-46B8-9FAE-84E052F06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t="38701" r="21886" b="48908"/>
          <a:stretch/>
        </p:blipFill>
        <p:spPr>
          <a:xfrm>
            <a:off x="7579202" y="183370"/>
            <a:ext cx="1456360" cy="2174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58B73E-B780-4222-8C12-87E250C62A3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927" y="6507389"/>
            <a:ext cx="1079635" cy="29492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DE3C7F5-299F-4475-ABBB-DE9BB583E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570" y="0"/>
            <a:ext cx="12227371" cy="68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0" y="0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FDB642FD-7E17-4C53-BE01-59DC56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0"/>
            <a:ext cx="7886700" cy="639566"/>
          </a:xfrm>
        </p:spPr>
        <p:txBody>
          <a:bodyPr>
            <a:normAutofit/>
          </a:bodyPr>
          <a:lstStyle/>
          <a:p>
            <a:r>
              <a:rPr lang="en-US" sz="3000" spc="450" dirty="0">
                <a:solidFill>
                  <a:schemeClr val="bg1"/>
                </a:solidFill>
                <a:latin typeface="Segoe UI Light"/>
              </a:rPr>
              <a:t>Profile Screen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33725-E17F-C847-AD7F-B85C4821BB29}"/>
              </a:ext>
            </a:extLst>
          </p:cNvPr>
          <p:cNvSpPr txBox="1"/>
          <p:nvPr/>
        </p:nvSpPr>
        <p:spPr>
          <a:xfrm>
            <a:off x="3771469" y="1138215"/>
            <a:ext cx="498031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Things to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Allows the Phoenix (and the Support Team) to manage: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Log in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Add/Remove Support Team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Deny List Contacts</a:t>
            </a:r>
            <a:r>
              <a:rPr lang="en-US" b="1">
                <a:solidFill>
                  <a:schemeClr val="bg1"/>
                </a:solidFill>
                <a:cs typeface="Calibri"/>
              </a:rPr>
              <a:t> &amp; </a:t>
            </a:r>
            <a:r>
              <a:rPr lang="en-US" b="1" dirty="0">
                <a:solidFill>
                  <a:schemeClr val="bg1"/>
                </a:solidFill>
              </a:rPr>
              <a:t>Locations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DFFA20-53F6-324D-97CE-3A1275DDA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8" y="653746"/>
            <a:ext cx="2737551" cy="58674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6090A77-21EF-2A41-B3C2-444DD64F6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12" y="155096"/>
            <a:ext cx="983119" cy="9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0" y="0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FDB642FD-7E17-4C53-BE01-59DC56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0"/>
            <a:ext cx="7886700" cy="639566"/>
          </a:xfrm>
        </p:spPr>
        <p:txBody>
          <a:bodyPr>
            <a:normAutofit/>
          </a:bodyPr>
          <a:lstStyle/>
          <a:p>
            <a:r>
              <a:rPr lang="en-US" sz="3000" b="1" spc="450">
                <a:solidFill>
                  <a:schemeClr val="bg1"/>
                </a:solidFill>
                <a:latin typeface="Segoe UI Light"/>
                <a:cs typeface="Segoe UI Light"/>
              </a:rPr>
              <a:t>Managing Team Members</a:t>
            </a:r>
            <a:endParaRPr lang="en-US" sz="3000" b="1" spc="450" dirty="0">
              <a:solidFill>
                <a:schemeClr val="bg1"/>
              </a:solidFill>
              <a:latin typeface="Segoe UI Light"/>
              <a:cs typeface="Segoe U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33725-E17F-C847-AD7F-B85C4821BB29}"/>
              </a:ext>
            </a:extLst>
          </p:cNvPr>
          <p:cNvSpPr txBox="1"/>
          <p:nvPr/>
        </p:nvSpPr>
        <p:spPr>
          <a:xfrm>
            <a:off x="4165338" y="1803944"/>
            <a:ext cx="498031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Things to note:</a:t>
            </a:r>
          </a:p>
          <a:p>
            <a:r>
              <a:rPr lang="en-US" b="1">
                <a:solidFill>
                  <a:schemeClr val="bg1"/>
                </a:solidFill>
                <a:cs typeface="Calibri"/>
              </a:rPr>
              <a:t>* The patient will select who their team will be and give them access.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r>
              <a:rPr lang="en-US" b="1">
                <a:solidFill>
                  <a:schemeClr val="bg1"/>
                </a:solidFill>
                <a:cs typeface="Calibri"/>
              </a:rPr>
              <a:t>* The patient has control over who sees 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their information in compliance with HIPPA laws</a:t>
            </a:r>
          </a:p>
          <a:p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1061692-F732-E842-8FC5-65D0633CF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3" y="646656"/>
            <a:ext cx="2776033" cy="599868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3D5325E-6692-FE4E-A861-7F8DEF76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85" y="159491"/>
            <a:ext cx="974329" cy="9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2906485" y="1872343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FDB642FD-7E17-4C53-BE01-59DC56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50290"/>
            <a:ext cx="8576982" cy="1267095"/>
          </a:xfrm>
        </p:spPr>
        <p:txBody>
          <a:bodyPr>
            <a:noAutofit/>
          </a:bodyPr>
          <a:lstStyle/>
          <a:p>
            <a:pPr algn="ctr"/>
            <a:r>
              <a:rPr lang="en-US" sz="5400" b="1" spc="450">
                <a:solidFill>
                  <a:schemeClr val="bg1"/>
                </a:solidFill>
                <a:latin typeface="Segoe UI Light"/>
                <a:cs typeface="Segoe UI Light"/>
              </a:rPr>
              <a:t>Q&amp;A</a:t>
            </a:r>
            <a:endParaRPr lang="en-US" sz="54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9091B13-77C7-4A91-AF6C-1550899B0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" r="24892"/>
          <a:stretch/>
        </p:blipFill>
        <p:spPr>
          <a:xfrm>
            <a:off x="0" y="0"/>
            <a:ext cx="9144000" cy="68670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ED186E7-1E74-4BB4-882B-E107D877F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84" r="24891"/>
          <a:stretch/>
        </p:blipFill>
        <p:spPr>
          <a:xfrm>
            <a:off x="1516326" y="5824"/>
            <a:ext cx="7645146" cy="686702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86D5F03-3356-4ACA-868C-B0B81A75482C}"/>
              </a:ext>
            </a:extLst>
          </p:cNvPr>
          <p:cNvSpPr/>
          <p:nvPr/>
        </p:nvSpPr>
        <p:spPr>
          <a:xfrm>
            <a:off x="1512352" y="-1"/>
            <a:ext cx="7645146" cy="6878673"/>
          </a:xfrm>
          <a:prstGeom prst="rect">
            <a:avLst/>
          </a:prstGeom>
          <a:gradFill>
            <a:gsLst>
              <a:gs pos="10000">
                <a:srgbClr val="59C0E6">
                  <a:alpha val="75000"/>
                </a:srgbClr>
              </a:gs>
              <a:gs pos="67000">
                <a:srgbClr val="1F4E78">
                  <a:alpha val="8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22968" y="387091"/>
            <a:ext cx="7420260" cy="22901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4000" dirty="0" err="1">
                <a:solidFill>
                  <a:schemeClr val="bg1"/>
                </a:solidFill>
                <a:latin typeface="Segoe UI Light"/>
                <a:ea typeface="Segoe UI Light" charset="0"/>
                <a:cs typeface="Segoe UI Light"/>
              </a:rPr>
              <a:t>MySoberCompanion</a:t>
            </a:r>
            <a:br>
              <a:rPr lang="en-US" sz="4000" dirty="0">
                <a:solidFill>
                  <a:schemeClr val="bg1"/>
                </a:solidFill>
                <a:latin typeface="Segoe UI Light"/>
                <a:ea typeface="Segoe UI Light" charset="0"/>
                <a:cs typeface="Segoe UI Light"/>
              </a:rPr>
            </a:br>
            <a:r>
              <a:rPr lang="en-US" sz="4000" dirty="0">
                <a:solidFill>
                  <a:schemeClr val="bg1"/>
                </a:solidFill>
                <a:latin typeface="Segoe UI Light"/>
                <a:ea typeface="Segoe UI Light" charset="0"/>
                <a:cs typeface="Segoe UI Light"/>
              </a:rPr>
              <a:t>What the HACK</a:t>
            </a:r>
            <a:br>
              <a:rPr lang="en-US" sz="4000" dirty="0">
                <a:latin typeface="Segoe UI Light" charset="0"/>
                <a:ea typeface="Segoe UI Light" charset="0"/>
                <a:cs typeface="Segoe UI Light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UI"/>
                <a:cs typeface="Segoe UI"/>
              </a:rPr>
              <a:t>TEAM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3C02867-76AB-43C9-97D0-70B37F1F00E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532" y="6591890"/>
            <a:ext cx="1079635" cy="294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07DFB7-6D69-4A06-830B-76BBB7468254}"/>
              </a:ext>
            </a:extLst>
          </p:cNvPr>
          <p:cNvSpPr txBox="1"/>
          <p:nvPr/>
        </p:nvSpPr>
        <p:spPr>
          <a:xfrm>
            <a:off x="6893619" y="62172"/>
            <a:ext cx="2310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 Alphabetical by first name</a:t>
            </a:r>
            <a:endParaRPr lang="en-US" sz="14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126D2A-58DC-414B-8F3F-9DA08864CF3A}"/>
              </a:ext>
            </a:extLst>
          </p:cNvPr>
          <p:cNvGrpSpPr/>
          <p:nvPr/>
        </p:nvGrpSpPr>
        <p:grpSpPr>
          <a:xfrm>
            <a:off x="1128423" y="125234"/>
            <a:ext cx="3343734" cy="983119"/>
            <a:chOff x="1128423" y="125234"/>
            <a:chExt cx="3343734" cy="9831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ECE2FC-023F-4292-9D6F-5D18F4882786}"/>
                </a:ext>
              </a:extLst>
            </p:cNvPr>
            <p:cNvSpPr txBox="1"/>
            <p:nvPr/>
          </p:nvSpPr>
          <p:spPr>
            <a:xfrm>
              <a:off x="2157050" y="353630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ALLY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RENEHAN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3C3CFE7-D76E-0A4C-B12F-E5CF2A161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423" y="125234"/>
              <a:ext cx="983119" cy="983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F91A15-9715-FA4A-824D-7AF9D860777B}"/>
              </a:ext>
            </a:extLst>
          </p:cNvPr>
          <p:cNvGrpSpPr/>
          <p:nvPr/>
        </p:nvGrpSpPr>
        <p:grpSpPr>
          <a:xfrm>
            <a:off x="1117266" y="1211285"/>
            <a:ext cx="3354891" cy="974329"/>
            <a:chOff x="1117266" y="1211285"/>
            <a:chExt cx="3354891" cy="9743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3F1E6-E2EA-4054-B2E1-CE787C41EBD6}"/>
                </a:ext>
              </a:extLst>
            </p:cNvPr>
            <p:cNvSpPr txBox="1"/>
            <p:nvPr/>
          </p:nvSpPr>
          <p:spPr>
            <a:xfrm>
              <a:off x="2157050" y="1387107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ANTHONY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PEROZZE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FF3BD62-D9C6-5248-AB37-AAB081FC3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266" y="1211285"/>
              <a:ext cx="974329" cy="97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938A11-335A-C944-9BC1-69F0A52B80E1}"/>
              </a:ext>
            </a:extLst>
          </p:cNvPr>
          <p:cNvGrpSpPr/>
          <p:nvPr/>
        </p:nvGrpSpPr>
        <p:grpSpPr>
          <a:xfrm>
            <a:off x="1117266" y="3509242"/>
            <a:ext cx="3353237" cy="974329"/>
            <a:chOff x="1128423" y="2319638"/>
            <a:chExt cx="3353237" cy="974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DE475-4873-4AC9-8EF2-3F4C06B9EFA0}"/>
                </a:ext>
              </a:extLst>
            </p:cNvPr>
            <p:cNvSpPr txBox="1"/>
            <p:nvPr/>
          </p:nvSpPr>
          <p:spPr>
            <a:xfrm>
              <a:off x="2166553" y="2535033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BRIAN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ORRELL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FB7E5A4-761D-CF4C-93E5-7F0D78D2B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423" y="2319638"/>
              <a:ext cx="974329" cy="97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CDC75F-6296-4B49-AFA9-C45835F48BEF}"/>
              </a:ext>
            </a:extLst>
          </p:cNvPr>
          <p:cNvGrpSpPr/>
          <p:nvPr/>
        </p:nvGrpSpPr>
        <p:grpSpPr>
          <a:xfrm>
            <a:off x="1117266" y="2361187"/>
            <a:ext cx="3291423" cy="974329"/>
            <a:chOff x="1180734" y="5801672"/>
            <a:chExt cx="3291423" cy="974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DC3DEA-B167-460A-9FCB-2D5648672BA4}"/>
                </a:ext>
              </a:extLst>
            </p:cNvPr>
            <p:cNvSpPr txBox="1"/>
            <p:nvPr/>
          </p:nvSpPr>
          <p:spPr>
            <a:xfrm>
              <a:off x="2157050" y="5981605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BRIAN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ERICKSON</a:t>
              </a:r>
            </a:p>
          </p:txBody>
        </p:sp>
        <p:pic>
          <p:nvPicPr>
            <p:cNvPr id="1032" name="Picture 8" descr="Pariveda Solutions Email Format | parivedasolutions.com Emails">
              <a:extLst>
                <a:ext uri="{FF2B5EF4-FFF2-40B4-BE49-F238E27FC236}">
                  <a16:creationId xmlns:a16="http://schemas.microsoft.com/office/drawing/2014/main" id="{8DFCC209-9325-D44C-BC49-1E9BF5EF9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734" y="5801672"/>
              <a:ext cx="974329" cy="97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3E6E9-27E2-844F-A594-977B5AFB4CE7}"/>
              </a:ext>
            </a:extLst>
          </p:cNvPr>
          <p:cNvGrpSpPr/>
          <p:nvPr/>
        </p:nvGrpSpPr>
        <p:grpSpPr>
          <a:xfrm>
            <a:off x="4317779" y="2025575"/>
            <a:ext cx="3334357" cy="983119"/>
            <a:chOff x="3807705" y="4619978"/>
            <a:chExt cx="3334357" cy="9831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30B2BE-EF1B-964B-9647-158BE1453A87}"/>
                </a:ext>
              </a:extLst>
            </p:cNvPr>
            <p:cNvSpPr txBox="1"/>
            <p:nvPr/>
          </p:nvSpPr>
          <p:spPr>
            <a:xfrm>
              <a:off x="4826955" y="4832576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IGOR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GEYFMAN</a:t>
              </a:r>
            </a:p>
          </p:txBody>
        </p:sp>
        <p:pic>
          <p:nvPicPr>
            <p:cNvPr id="1034" name="Picture 10" descr="Igor Geyfman">
              <a:extLst>
                <a:ext uri="{FF2B5EF4-FFF2-40B4-BE49-F238E27FC236}">
                  <a16:creationId xmlns:a16="http://schemas.microsoft.com/office/drawing/2014/main" id="{39625200-8C2D-554F-916F-C9EDAEF2F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705" y="4619978"/>
              <a:ext cx="983119" cy="983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266FA0-1DE0-7D42-9A2C-FE54CB46737E}"/>
              </a:ext>
            </a:extLst>
          </p:cNvPr>
          <p:cNvGrpSpPr/>
          <p:nvPr/>
        </p:nvGrpSpPr>
        <p:grpSpPr>
          <a:xfrm>
            <a:off x="4349219" y="4427981"/>
            <a:ext cx="3285431" cy="972382"/>
            <a:chOff x="3962774" y="2232600"/>
            <a:chExt cx="3285431" cy="9723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2CB9AD-0DE5-2F42-8B37-2868B49FABD4}"/>
                </a:ext>
              </a:extLst>
            </p:cNvPr>
            <p:cNvSpPr txBox="1"/>
            <p:nvPr/>
          </p:nvSpPr>
          <p:spPr>
            <a:xfrm>
              <a:off x="4933098" y="2370022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KIRI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CHUNG</a:t>
              </a: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CAE51A98-0E1E-5E4A-B2D5-2CA27DEA2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774" y="2232600"/>
              <a:ext cx="972382" cy="97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1BC356-730A-9F41-B88F-DD2D1009F624}"/>
              </a:ext>
            </a:extLst>
          </p:cNvPr>
          <p:cNvGrpSpPr/>
          <p:nvPr/>
        </p:nvGrpSpPr>
        <p:grpSpPr>
          <a:xfrm>
            <a:off x="4349219" y="3201322"/>
            <a:ext cx="3267272" cy="972382"/>
            <a:chOff x="5762381" y="2870856"/>
            <a:chExt cx="3267272" cy="9723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554B29-DC35-2D4E-91C8-330B00ABE473}"/>
                </a:ext>
              </a:extLst>
            </p:cNvPr>
            <p:cNvSpPr txBox="1"/>
            <p:nvPr/>
          </p:nvSpPr>
          <p:spPr>
            <a:xfrm>
              <a:off x="6714546" y="3105360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MADISON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WHEELER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8515C411-14A8-7842-B359-3EBD19D90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381" y="2870856"/>
              <a:ext cx="972382" cy="97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586807-425F-1E46-9997-8C4199D4CE30}"/>
              </a:ext>
            </a:extLst>
          </p:cNvPr>
          <p:cNvGrpSpPr/>
          <p:nvPr/>
        </p:nvGrpSpPr>
        <p:grpSpPr>
          <a:xfrm>
            <a:off x="1117266" y="4660685"/>
            <a:ext cx="3291423" cy="986030"/>
            <a:chOff x="1180734" y="3392958"/>
            <a:chExt cx="3291423" cy="9860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C088CD-F09D-49F3-8ED4-76302A0A6F03}"/>
                </a:ext>
              </a:extLst>
            </p:cNvPr>
            <p:cNvSpPr txBox="1"/>
            <p:nvPr/>
          </p:nvSpPr>
          <p:spPr>
            <a:xfrm>
              <a:off x="2157050" y="3580003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COURTNEY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COLE</a:t>
              </a:r>
            </a:p>
          </p:txBody>
        </p:sp>
        <p:pic>
          <p:nvPicPr>
            <p:cNvPr id="1040" name="Picture 16" descr="Courtney Cole (Author of If You Stay)">
              <a:extLst>
                <a:ext uri="{FF2B5EF4-FFF2-40B4-BE49-F238E27FC236}">
                  <a16:creationId xmlns:a16="http://schemas.microsoft.com/office/drawing/2014/main" id="{44BB6880-E53D-E24B-91D7-32175C72F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0" b="21521"/>
            <a:stretch/>
          </p:blipFill>
          <p:spPr bwMode="auto">
            <a:xfrm>
              <a:off x="1180734" y="3392958"/>
              <a:ext cx="978443" cy="98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F12D11-7C2D-534A-A355-9316825CC812}"/>
              </a:ext>
            </a:extLst>
          </p:cNvPr>
          <p:cNvGrpSpPr/>
          <p:nvPr/>
        </p:nvGrpSpPr>
        <p:grpSpPr>
          <a:xfrm>
            <a:off x="1117266" y="5726972"/>
            <a:ext cx="3287290" cy="1059795"/>
            <a:chOff x="1184867" y="4478994"/>
            <a:chExt cx="3287290" cy="10597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BB3941-9423-4474-A960-519DF1FFE1CD}"/>
                </a:ext>
              </a:extLst>
            </p:cNvPr>
            <p:cNvSpPr txBox="1"/>
            <p:nvPr/>
          </p:nvSpPr>
          <p:spPr>
            <a:xfrm>
              <a:off x="2157050" y="4765413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GRISELLE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COLON</a:t>
              </a:r>
            </a:p>
          </p:txBody>
        </p:sp>
        <p:pic>
          <p:nvPicPr>
            <p:cNvPr id="1042" name="Picture 18" descr="Griselle Colon - Wright - LinkedIn ProFinder">
              <a:extLst>
                <a:ext uri="{FF2B5EF4-FFF2-40B4-BE49-F238E27FC236}">
                  <a16:creationId xmlns:a16="http://schemas.microsoft.com/office/drawing/2014/main" id="{24A98688-BAE0-E347-AFCE-0B0EFC000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9" t="-2153" r="15729" b="25077"/>
            <a:stretch/>
          </p:blipFill>
          <p:spPr bwMode="auto">
            <a:xfrm>
              <a:off x="1184867" y="4478994"/>
              <a:ext cx="958685" cy="10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714EC8-EB1F-2C49-B822-652333A76479}"/>
              </a:ext>
            </a:extLst>
          </p:cNvPr>
          <p:cNvGrpSpPr/>
          <p:nvPr/>
        </p:nvGrpSpPr>
        <p:grpSpPr>
          <a:xfrm>
            <a:off x="4360673" y="5498679"/>
            <a:ext cx="3291463" cy="972382"/>
            <a:chOff x="4360673" y="5966766"/>
            <a:chExt cx="3291463" cy="9723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CDCB8C-ED98-8A42-A3BB-925AE2BA82A2}"/>
                </a:ext>
              </a:extLst>
            </p:cNvPr>
            <p:cNvSpPr txBox="1"/>
            <p:nvPr/>
          </p:nvSpPr>
          <p:spPr>
            <a:xfrm>
              <a:off x="5337029" y="6218247"/>
              <a:ext cx="2315107" cy="61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SEAN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egoe UI Light" charset="0"/>
                  <a:ea typeface="Segoe UI Light" charset="0"/>
                  <a:cs typeface="Segoe UI Light" charset="0"/>
                </a:rPr>
                <a:t>BLONIEN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C7E14C-5FED-FC48-A90F-6C98F26AD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673" y="5966766"/>
              <a:ext cx="972382" cy="97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3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0" y="0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AF4D31-CEEA-43B8-A005-D5773439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cs typeface="Calibri Light"/>
              </a:rPr>
              <a:t>Walking through our product</a:t>
            </a:r>
            <a:br>
              <a:rPr lang="en-US" dirty="0">
                <a:solidFill>
                  <a:schemeClr val="bg1"/>
                </a:solidFill>
                <a:cs typeface="Calibri Light"/>
              </a:rPr>
            </a:br>
            <a:r>
              <a:rPr lang="en-US" dirty="0">
                <a:solidFill>
                  <a:schemeClr val="bg1"/>
                </a:solidFill>
                <a:cs typeface="Calibri Light"/>
              </a:rPr>
              <a:t>as Team Gunner </a:t>
            </a:r>
            <a:endParaRPr lang="en-US"/>
          </a:p>
        </p:txBody>
      </p:sp>
      <p:pic>
        <p:nvPicPr>
          <p:cNvPr id="7" name="Picture 9" descr="A child posing for a photo&#10;&#10;Description automatically generated">
            <a:extLst>
              <a:ext uri="{FF2B5EF4-FFF2-40B4-BE49-F238E27FC236}">
                <a16:creationId xmlns:a16="http://schemas.microsoft.com/office/drawing/2014/main" id="{2BCB24E7-512A-4029-B518-C5ED3FF33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310" y="1692088"/>
            <a:ext cx="4391607" cy="4299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62D1F-3FF2-49C4-9169-172214363BA8}"/>
              </a:ext>
            </a:extLst>
          </p:cNvPr>
          <p:cNvSpPr txBox="1"/>
          <p:nvPr/>
        </p:nvSpPr>
        <p:spPr>
          <a:xfrm>
            <a:off x="2978379" y="6012673"/>
            <a:ext cx="4042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alibri Light"/>
                <a:cs typeface="Calibri Light"/>
              </a:rPr>
              <a:t>A face of addiction</a:t>
            </a:r>
          </a:p>
        </p:txBody>
      </p:sp>
    </p:spTree>
    <p:extLst>
      <p:ext uri="{BB962C8B-B14F-4D97-AF65-F5344CB8AC3E}">
        <p14:creationId xmlns:p14="http://schemas.microsoft.com/office/powerpoint/2010/main" val="7756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1A4ABCC-924E-4D74-BF55-005E7E4C3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3" r="17764"/>
          <a:stretch/>
        </p:blipFill>
        <p:spPr>
          <a:xfrm flipH="1">
            <a:off x="0" y="0"/>
            <a:ext cx="9144000" cy="6867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3616" y="-9089"/>
            <a:ext cx="9169146" cy="6867024"/>
          </a:xfrm>
          <a:prstGeom prst="rect">
            <a:avLst/>
          </a:prstGeom>
          <a:gradFill>
            <a:gsLst>
              <a:gs pos="10000">
                <a:srgbClr val="59C0E6">
                  <a:alpha val="75000"/>
                </a:srgbClr>
              </a:gs>
              <a:gs pos="67000">
                <a:srgbClr val="1F4E78">
                  <a:alpha val="8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160618" y="144348"/>
            <a:ext cx="59904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500" b="1" dirty="0">
                <a:solidFill>
                  <a:schemeClr val="bg1">
                    <a:alpha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</a:p>
        </p:txBody>
      </p:sp>
      <p:sp>
        <p:nvSpPr>
          <p:cNvPr id="13" name="Rectangle 12"/>
          <p:cNvSpPr/>
          <p:nvPr/>
        </p:nvSpPr>
        <p:spPr>
          <a:xfrm rot="10800000">
            <a:off x="8557532" y="2024925"/>
            <a:ext cx="5990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400" b="1" dirty="0">
                <a:solidFill>
                  <a:schemeClr val="bg1">
                    <a:alpha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CEF0C-0484-467E-AB73-DED5D5A1AF9C}"/>
              </a:ext>
            </a:extLst>
          </p:cNvPr>
          <p:cNvSpPr txBox="1"/>
          <p:nvPr/>
        </p:nvSpPr>
        <p:spPr>
          <a:xfrm>
            <a:off x="1634957" y="1279072"/>
            <a:ext cx="323933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Envision </a:t>
            </a:r>
            <a:r>
              <a:rPr lang="en-US" sz="3200" b="1" dirty="0">
                <a:solidFill>
                  <a:schemeClr val="bg1"/>
                </a:solidFill>
                <a:latin typeface="Segoe UI Light"/>
                <a:cs typeface="Segoe UI Light"/>
              </a:rPr>
              <a:t>multiple paths</a:t>
            </a:r>
            <a:r>
              <a:rPr lang="en-US" sz="2400" b="1" dirty="0">
                <a:solidFill>
                  <a:schemeClr val="bg1"/>
                </a:solidFill>
                <a:latin typeface="Segoe UI Light"/>
                <a:cs typeface="Segoe UI Light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to help patients achieve sobriety 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34576-1ECA-4A3F-976A-B15B1F7526DA}"/>
              </a:ext>
            </a:extLst>
          </p:cNvPr>
          <p:cNvSpPr txBox="1"/>
          <p:nvPr/>
        </p:nvSpPr>
        <p:spPr>
          <a:xfrm>
            <a:off x="527477" y="2928417"/>
            <a:ext cx="337334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Leverage </a:t>
            </a:r>
            <a:r>
              <a:rPr lang="en-US" sz="2800" b="1" dirty="0">
                <a:solidFill>
                  <a:schemeClr val="bg1"/>
                </a:solidFill>
                <a:latin typeface="Segoe UI Light"/>
                <a:cs typeface="Segoe UI Light"/>
              </a:rPr>
              <a:t>existing sobriety Apps</a:t>
            </a:r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  to find efficiency in development</a:t>
            </a:r>
            <a:endParaRPr lang="en-US" sz="1600" dirty="0" err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8CF0F06-5B02-4801-8839-28F6AD7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56" y="142715"/>
            <a:ext cx="7529201" cy="639566"/>
          </a:xfrm>
        </p:spPr>
        <p:txBody>
          <a:bodyPr>
            <a:noAutofit/>
          </a:bodyPr>
          <a:lstStyle/>
          <a:p>
            <a:r>
              <a:rPr lang="en-US" sz="3000" spc="450" dirty="0">
                <a:solidFill>
                  <a:schemeClr val="bg1"/>
                </a:solidFill>
                <a:latin typeface="Segoe UI Light"/>
                <a:cs typeface="Segoe UI Light"/>
              </a:rPr>
              <a:t>INTRODUCTION: </a:t>
            </a:r>
            <a:r>
              <a:rPr lang="en-US" sz="3000" b="1" spc="45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/>
                <a:cs typeface="Segoe UI Light"/>
              </a:rPr>
              <a:t>MYSOBERCOMPANION</a:t>
            </a:r>
            <a:r>
              <a:rPr lang="en-US" sz="3000" spc="450" dirty="0">
                <a:solidFill>
                  <a:schemeClr val="bg1"/>
                </a:solidFill>
                <a:latin typeface="Segoe UI Light"/>
                <a:cs typeface="Segoe UI Light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850F9C-3834-49E5-80E3-801E3425E709}"/>
              </a:ext>
            </a:extLst>
          </p:cNvPr>
          <p:cNvSpPr txBox="1"/>
          <p:nvPr/>
        </p:nvSpPr>
        <p:spPr>
          <a:xfrm>
            <a:off x="5125053" y="787377"/>
            <a:ext cx="280450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egoe UI Light"/>
                <a:cs typeface="Segoe UI Light"/>
              </a:rPr>
              <a:t>positive reinforcement</a:t>
            </a:r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...Anything that will help keep the patient focused on the path ahead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425C7-25C0-45BF-8EE6-3162DBF7DD58}"/>
              </a:ext>
            </a:extLst>
          </p:cNvPr>
          <p:cNvSpPr txBox="1"/>
          <p:nvPr/>
        </p:nvSpPr>
        <p:spPr>
          <a:xfrm>
            <a:off x="3751293" y="5076841"/>
            <a:ext cx="316357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Mobile detection of drug use with  </a:t>
            </a:r>
            <a:r>
              <a:rPr lang="en-US" sz="3200" b="1" dirty="0">
                <a:solidFill>
                  <a:schemeClr val="bg1"/>
                </a:solidFill>
                <a:latin typeface="Segoe UI Light"/>
                <a:cs typeface="Segoe UI Light"/>
              </a:rPr>
              <a:t>wearable biosensors</a:t>
            </a:r>
            <a:r>
              <a:rPr lang="en-US" sz="2400" b="1" dirty="0">
                <a:solidFill>
                  <a:schemeClr val="bg1"/>
                </a:solidFill>
                <a:latin typeface="Segoe UI Light"/>
                <a:cs typeface="Segoe UI Light"/>
              </a:rPr>
              <a:t> </a:t>
            </a:r>
            <a:endParaRPr lang="en-US" sz="1600" dirty="0">
              <a:solidFill>
                <a:schemeClr val="bg1"/>
              </a:solidFill>
              <a:latin typeface="Segoe UI Light"/>
              <a:cs typeface="Segoe UI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9651BF-535C-4E1D-8268-BB5CB9E66E8C}"/>
              </a:ext>
            </a:extLst>
          </p:cNvPr>
          <p:cNvSpPr txBox="1"/>
          <p:nvPr/>
        </p:nvSpPr>
        <p:spPr>
          <a:xfrm>
            <a:off x="5237564" y="2697637"/>
            <a:ext cx="35035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 Light"/>
                <a:cs typeface="Segoe UI Light"/>
              </a:rPr>
              <a:t>How do we </a:t>
            </a:r>
            <a:r>
              <a:rPr lang="en-US" sz="3200" b="1" dirty="0">
                <a:solidFill>
                  <a:schemeClr val="bg1"/>
                </a:solidFill>
                <a:latin typeface="Segoe UI Light"/>
                <a:cs typeface="Segoe UI Light"/>
              </a:rPr>
              <a:t>rebuild trust</a:t>
            </a:r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 in the </a:t>
            </a:r>
            <a:r>
              <a:rPr lang="en-US" sz="1600">
                <a:solidFill>
                  <a:schemeClr val="bg1"/>
                </a:solidFill>
                <a:latin typeface="Segoe UI Light"/>
                <a:cs typeface="Segoe UI Light"/>
              </a:rPr>
              <a:t>patient</a:t>
            </a:r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? 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1E76DB-0B88-407C-9E53-E45CC39023DC}"/>
              </a:ext>
            </a:extLst>
          </p:cNvPr>
          <p:cNvSpPr txBox="1"/>
          <p:nvPr/>
        </p:nvSpPr>
        <p:spPr>
          <a:xfrm>
            <a:off x="376166" y="4504517"/>
            <a:ext cx="325543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egoe UI Light"/>
                <a:cs typeface="Segoe UI Light"/>
              </a:rPr>
              <a:t>gamification</a:t>
            </a:r>
            <a:r>
              <a:rPr lang="en-US" sz="3200" b="1" dirty="0">
                <a:solidFill>
                  <a:schemeClr val="bg1"/>
                </a:solidFill>
                <a:latin typeface="Segoe UI Light"/>
                <a:cs typeface="Segoe UI Light"/>
              </a:rPr>
              <a:t> is a powerful tool </a:t>
            </a:r>
            <a:r>
              <a:rPr lang="en-US" sz="1600" dirty="0">
                <a:solidFill>
                  <a:schemeClr val="bg1"/>
                </a:solidFill>
                <a:latin typeface="Segoe UI Light"/>
                <a:cs typeface="Segoe UI Light"/>
              </a:rPr>
              <a:t>to acquire, retain and engage users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58B73E-B780-4222-8C12-87E250C62A3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927" y="6507389"/>
            <a:ext cx="1079635" cy="294922"/>
          </a:xfrm>
          <a:prstGeom prst="rect">
            <a:avLst/>
          </a:prstGeom>
        </p:spPr>
      </p:pic>
      <p:pic>
        <p:nvPicPr>
          <p:cNvPr id="3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D4A9493-00DF-454A-A30F-3A8E7304E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161" y="2856572"/>
            <a:ext cx="1198734" cy="1489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EE982-BD97-496E-9E5F-E180BA044848}"/>
              </a:ext>
            </a:extLst>
          </p:cNvPr>
          <p:cNvSpPr txBox="1"/>
          <p:nvPr/>
        </p:nvSpPr>
        <p:spPr>
          <a:xfrm>
            <a:off x="5232531" y="3976175"/>
            <a:ext cx="351779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AI and Machine Learning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cs typeface="Calibri"/>
              </a:rPr>
              <a:t>as </a:t>
            </a:r>
            <a:r>
              <a:rPr lang="en-US">
                <a:solidFill>
                  <a:schemeClr val="bg1"/>
                </a:solidFill>
                <a:cs typeface="Calibri"/>
              </a:rPr>
              <a:t>a point of differentiation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2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0618" y="144348"/>
            <a:ext cx="599041" cy="35548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2500" b="1" dirty="0">
              <a:solidFill>
                <a:schemeClr val="bg1">
                  <a:alpha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8557532" y="2024925"/>
            <a:ext cx="5990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400" b="1" dirty="0">
                <a:solidFill>
                  <a:schemeClr val="bg1">
                    <a:alpha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58B73E-B780-4222-8C12-87E250C62A3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927" y="6507389"/>
            <a:ext cx="1079635" cy="294922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AD862557-5AEB-4AA2-A6A4-006F37865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412" y="1241158"/>
            <a:ext cx="3366654" cy="3133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B5656-B22E-4E55-81EC-77CF605AD055}"/>
              </a:ext>
            </a:extLst>
          </p:cNvPr>
          <p:cNvSpPr txBox="1"/>
          <p:nvPr/>
        </p:nvSpPr>
        <p:spPr>
          <a:xfrm>
            <a:off x="3412942" y="4522880"/>
            <a:ext cx="29699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Cooper Black"/>
              </a:rPr>
              <a:t>TRUSTED</a:t>
            </a:r>
            <a:endParaRPr lang="en-US" sz="4000" b="1" dirty="0">
              <a:latin typeface="Cooper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89F99-C00A-4451-AA88-F82D5424BC65}"/>
              </a:ext>
            </a:extLst>
          </p:cNvPr>
          <p:cNvSpPr txBox="1"/>
          <p:nvPr/>
        </p:nvSpPr>
        <p:spPr>
          <a:xfrm>
            <a:off x="1170631" y="5445072"/>
            <a:ext cx="78914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 New Approach to Addiction Recovery, offering a customized path to sobriety while rebuilding a patient's reputation to enable their transition into society.</a:t>
            </a:r>
          </a:p>
        </p:txBody>
      </p:sp>
    </p:spTree>
    <p:extLst>
      <p:ext uri="{BB962C8B-B14F-4D97-AF65-F5344CB8AC3E}">
        <p14:creationId xmlns:p14="http://schemas.microsoft.com/office/powerpoint/2010/main" val="43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0" y="0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FDB642FD-7E17-4C53-BE01-59DC56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0"/>
            <a:ext cx="7886700" cy="639566"/>
          </a:xfrm>
        </p:spPr>
        <p:txBody>
          <a:bodyPr>
            <a:normAutofit/>
          </a:bodyPr>
          <a:lstStyle/>
          <a:p>
            <a:r>
              <a:rPr lang="en-US" sz="3000" b="1" spc="450" dirty="0">
                <a:solidFill>
                  <a:schemeClr val="bg1"/>
                </a:solidFill>
                <a:latin typeface="Segoe UI Light"/>
                <a:cs typeface="Segoe UI Light"/>
              </a:rPr>
              <a:t>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33725-E17F-C847-AD7F-B85C4821BB29}"/>
              </a:ext>
            </a:extLst>
          </p:cNvPr>
          <p:cNvSpPr txBox="1"/>
          <p:nvPr/>
        </p:nvSpPr>
        <p:spPr>
          <a:xfrm>
            <a:off x="4797615" y="803525"/>
            <a:ext cx="15849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Dev Team:</a:t>
            </a:r>
          </a:p>
          <a:p>
            <a:r>
              <a:rPr lang="en-US" b="1" dirty="0">
                <a:solidFill>
                  <a:schemeClr val="bg1"/>
                </a:solidFill>
              </a:rPr>
              <a:t>3: C1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1: C2</a:t>
            </a:r>
          </a:p>
          <a:p>
            <a:r>
              <a:rPr lang="en-US" b="1" dirty="0">
                <a:solidFill>
                  <a:schemeClr val="bg1"/>
                </a:solidFill>
              </a:rPr>
              <a:t>1: A2</a:t>
            </a:r>
          </a:p>
        </p:txBody>
      </p:sp>
      <p:pic>
        <p:nvPicPr>
          <p:cNvPr id="2052" name="Picture 4" descr="GitHub - aws-amplify/amplify-js: A declarative JavaScript library for  application development using cloud services.">
            <a:extLst>
              <a:ext uri="{FF2B5EF4-FFF2-40B4-BE49-F238E27FC236}">
                <a16:creationId xmlns:a16="http://schemas.microsoft.com/office/drawing/2014/main" id="{BFD936B6-5F43-6644-96DB-834F996F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8" y="3742368"/>
            <a:ext cx="2109983" cy="2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act Native - Transparent React Native Logo Png, Png Download ,  Transparent Png Image - PNGitem">
            <a:extLst>
              <a:ext uri="{FF2B5EF4-FFF2-40B4-BE49-F238E27FC236}">
                <a16:creationId xmlns:a16="http://schemas.microsoft.com/office/drawing/2014/main" id="{4C923667-581B-B74C-A38B-5228C4A9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8" y="4737393"/>
            <a:ext cx="2118402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sing cross tools with Expo Web and Native - DEV">
            <a:extLst>
              <a:ext uri="{FF2B5EF4-FFF2-40B4-BE49-F238E27FC236}">
                <a16:creationId xmlns:a16="http://schemas.microsoft.com/office/drawing/2014/main" id="{91BDC0D8-B90A-8C4B-BBD0-BE72F2E91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26091" r="20286" b="34290"/>
          <a:stretch/>
        </p:blipFill>
        <p:spPr bwMode="auto">
          <a:xfrm>
            <a:off x="578522" y="5475611"/>
            <a:ext cx="2296886" cy="8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mazon DynamoDB logo - Belgium">
            <a:extLst>
              <a:ext uri="{FF2B5EF4-FFF2-40B4-BE49-F238E27FC236}">
                <a16:creationId xmlns:a16="http://schemas.microsoft.com/office/drawing/2014/main" id="{DD717057-0555-4F46-B0AD-67957D5BF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0647" r="3370" b="8097"/>
          <a:stretch/>
        </p:blipFill>
        <p:spPr bwMode="auto">
          <a:xfrm>
            <a:off x="4613574" y="2619939"/>
            <a:ext cx="2296886" cy="10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gma Partners with WordPress to Improve Design Collaboration – WordPress  Tavern">
            <a:extLst>
              <a:ext uri="{FF2B5EF4-FFF2-40B4-BE49-F238E27FC236}">
                <a16:creationId xmlns:a16="http://schemas.microsoft.com/office/drawing/2014/main" id="{EB3BAF38-E3B1-0E44-9D7F-7D088BE89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10603" r="8901" b="11256"/>
          <a:stretch/>
        </p:blipFill>
        <p:spPr bwMode="auto">
          <a:xfrm>
            <a:off x="565855" y="2324470"/>
            <a:ext cx="2109982" cy="10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iro – Logos Download">
            <a:extLst>
              <a:ext uri="{FF2B5EF4-FFF2-40B4-BE49-F238E27FC236}">
                <a16:creationId xmlns:a16="http://schemas.microsoft.com/office/drawing/2014/main" id="{0EB068E7-CA20-7E45-A6E7-216F1B612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8" y="959745"/>
            <a:ext cx="2190750" cy="12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eveloping GraphQL API on ABAP: GraphQLAdmin Web Interface | SAP Blogs">
            <a:extLst>
              <a:ext uri="{FF2B5EF4-FFF2-40B4-BE49-F238E27FC236}">
                <a16:creationId xmlns:a16="http://schemas.microsoft.com/office/drawing/2014/main" id="{F3CE7C71-10FC-4D48-B009-AC68A438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10" y="3819605"/>
            <a:ext cx="2274109" cy="7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D4E3D2D7-C7EC-D341-96BF-6EDB82BC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85" y="159491"/>
            <a:ext cx="974329" cy="9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0" y="0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FDB642FD-7E17-4C53-BE01-59DC56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0"/>
            <a:ext cx="7886700" cy="639566"/>
          </a:xfrm>
        </p:spPr>
        <p:txBody>
          <a:bodyPr>
            <a:normAutofit/>
          </a:bodyPr>
          <a:lstStyle/>
          <a:p>
            <a:r>
              <a:rPr lang="en-US" sz="3000" spc="450" dirty="0">
                <a:solidFill>
                  <a:schemeClr val="bg1"/>
                </a:solidFill>
                <a:latin typeface="Segoe UI Light"/>
              </a:rPr>
              <a:t>Login Screen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33725-E17F-C847-AD7F-B85C4821BB29}"/>
              </a:ext>
            </a:extLst>
          </p:cNvPr>
          <p:cNvSpPr txBox="1"/>
          <p:nvPr/>
        </p:nvSpPr>
        <p:spPr>
          <a:xfrm>
            <a:off x="3943350" y="1516143"/>
            <a:ext cx="4980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Things to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Wanted easy to register and use so eliminate email and password and just enter phone number with a link to autologin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631F6A63-927A-4FC2-8780-D04466BEB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88" y="856814"/>
            <a:ext cx="2188013" cy="5428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3D821-A6ED-F847-8558-169A1719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81" y="160465"/>
            <a:ext cx="972382" cy="9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0" y="0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FDB642FD-7E17-4C53-BE01-59DC56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0"/>
            <a:ext cx="7886700" cy="639566"/>
          </a:xfrm>
        </p:spPr>
        <p:txBody>
          <a:bodyPr>
            <a:normAutofit/>
          </a:bodyPr>
          <a:lstStyle/>
          <a:p>
            <a:r>
              <a:rPr lang="en-US" sz="3000" spc="450" dirty="0">
                <a:solidFill>
                  <a:schemeClr val="bg1"/>
                </a:solidFill>
                <a:latin typeface="Segoe UI Light"/>
              </a:rPr>
              <a:t>Home Screen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33725-E17F-C847-AD7F-B85C4821BB29}"/>
              </a:ext>
            </a:extLst>
          </p:cNvPr>
          <p:cNvSpPr txBox="1"/>
          <p:nvPr/>
        </p:nvSpPr>
        <p:spPr>
          <a:xfrm>
            <a:off x="3943350" y="859316"/>
            <a:ext cx="4980313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Things to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When the patient is triggered and feels to urge to use, there is support at the touch of a button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Always want Emergency Help readily available for overdose scenarios</a:t>
            </a:r>
            <a:endParaRPr lang="en-US" b="1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Want to encourage viewing their recovery as an ongoing process with positive encouragement along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Can see where they are but also where they CAN be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1AB6A9D6-3300-0641-AF07-052A2EE6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59" y="160465"/>
            <a:ext cx="972382" cy="9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9C62A4-98A6-43F0-A18B-64EBC6ED2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67" y="995082"/>
            <a:ext cx="2524769" cy="54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51292-70F8-488B-AD2B-E813A5027C7B}"/>
              </a:ext>
            </a:extLst>
          </p:cNvPr>
          <p:cNvGrpSpPr/>
          <p:nvPr/>
        </p:nvGrpSpPr>
        <p:grpSpPr>
          <a:xfrm>
            <a:off x="0" y="0"/>
            <a:ext cx="9169146" cy="6858000"/>
            <a:chOff x="0" y="0"/>
            <a:chExt cx="916914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5E398-DB6F-4502-9A60-E4BEB265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82" r="6134"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22A6C-6811-4FDD-A96C-2F2810338FBD}"/>
                </a:ext>
              </a:extLst>
            </p:cNvPr>
            <p:cNvSpPr/>
            <p:nvPr/>
          </p:nvSpPr>
          <p:spPr>
            <a:xfrm>
              <a:off x="0" y="0"/>
              <a:ext cx="9169146" cy="6858000"/>
            </a:xfrm>
            <a:prstGeom prst="rect">
              <a:avLst/>
            </a:prstGeom>
            <a:gradFill>
              <a:gsLst>
                <a:gs pos="10000">
                  <a:srgbClr val="59C0E6">
                    <a:alpha val="75000"/>
                  </a:srgbClr>
                </a:gs>
                <a:gs pos="67000">
                  <a:srgbClr val="1F4E78">
                    <a:alpha val="8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FDB642FD-7E17-4C53-BE01-59DC56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0"/>
            <a:ext cx="7886700" cy="639566"/>
          </a:xfrm>
        </p:spPr>
        <p:txBody>
          <a:bodyPr>
            <a:normAutofit/>
          </a:bodyPr>
          <a:lstStyle/>
          <a:p>
            <a:r>
              <a:rPr lang="en-US" sz="3000" spc="450" dirty="0">
                <a:solidFill>
                  <a:schemeClr val="bg1"/>
                </a:solidFill>
                <a:latin typeface="Segoe UI Light"/>
              </a:rPr>
              <a:t>Check In Screen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9C8A4-DB41-4536-92F6-F6C4D9A8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52" y="6659595"/>
            <a:ext cx="1079635" cy="29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33725-E17F-C847-AD7F-B85C4821BB29}"/>
              </a:ext>
            </a:extLst>
          </p:cNvPr>
          <p:cNvSpPr txBox="1"/>
          <p:nvPr/>
        </p:nvSpPr>
        <p:spPr>
          <a:xfrm>
            <a:off x="3943350" y="859316"/>
            <a:ext cx="4980313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Things to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Want a simple interface but let the user know what information they will be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Location information allows the Support Team to build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Allows space for additional health vitals to be stored</a:t>
            </a:r>
          </a:p>
          <a:p>
            <a:endParaRPr lang="en-US" b="1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BF69E-02E4-C744-BA57-B0344FEC06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86"/>
          <a:stretch/>
        </p:blipFill>
        <p:spPr>
          <a:xfrm>
            <a:off x="385551" y="646656"/>
            <a:ext cx="1410237" cy="5919397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C6C6CA49-B3EA-9E41-B7C8-8BCE1552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59" y="160465"/>
            <a:ext cx="972382" cy="9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4F2F38BE8F24F895692CCFFA3CC1C" ma:contentTypeVersion="2" ma:contentTypeDescription="Create a new document." ma:contentTypeScope="" ma:versionID="06a13f35e7de2c4114bb62e098132ff7">
  <xsd:schema xmlns:xsd="http://www.w3.org/2001/XMLSchema" xmlns:xs="http://www.w3.org/2001/XMLSchema" xmlns:p="http://schemas.microsoft.com/office/2006/metadata/properties" xmlns:ns2="20088bd6-bbeb-463e-a0cb-99bcc7881db6" targetNamespace="http://schemas.microsoft.com/office/2006/metadata/properties" ma:root="true" ma:fieldsID="ed03e65904faa466554d9306d1e731e6" ns2:_="">
    <xsd:import namespace="20088bd6-bbeb-463e-a0cb-99bcc7881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88bd6-bbeb-463e-a0cb-99bcc7881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F244A4-6D59-47E0-AC95-3D21126F5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070F73-6B82-4FD4-87D5-CE14E9A89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088bd6-bbeb-463e-a0cb-99bcc7881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A69A06-06E3-4CC6-8FE5-0E8BD965FE59}">
  <ds:schemaRefs>
    <ds:schemaRef ds:uri="http://schemas.microsoft.com/office/infopath/2007/PartnerControls"/>
    <ds:schemaRef ds:uri="http://www.w3.org/XML/1998/namespace"/>
    <ds:schemaRef ds:uri="http://purl.org/dc/elements/1.1/"/>
    <ds:schemaRef ds:uri="20088bd6-bbeb-463e-a0cb-99bcc7881db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480</Words>
  <Application>Microsoft Office PowerPoint</Application>
  <PresentationFormat>Letter Paper (8.5x11 in)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WE’VE HEARD</vt:lpstr>
      <vt:lpstr>PowerPoint Presentation</vt:lpstr>
      <vt:lpstr>Walking through our product as Team Gunner </vt:lpstr>
      <vt:lpstr>INTRODUCTION: MYSOBERCOMPANION </vt:lpstr>
      <vt:lpstr>PowerPoint Presentation</vt:lpstr>
      <vt:lpstr>Technology</vt:lpstr>
      <vt:lpstr>Login Screen</vt:lpstr>
      <vt:lpstr>Home Screen</vt:lpstr>
      <vt:lpstr>Check In Screen</vt:lpstr>
      <vt:lpstr>Profile Screen</vt:lpstr>
      <vt:lpstr>Managing Team Members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233</cp:revision>
  <dcterms:modified xsi:type="dcterms:W3CDTF">2021-02-04T03:50:31Z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0x0101003374F2F38BE8F24F895692CCFFA3CC1C</vt:lpwstr>
  </property>
  <property fmtid="{D5CDD505-2E9C-101B-9397-08002B2CF9AE}" pid="3" name="MSIP_Label_6e4db608-ddec-4a44-8ad7-7d5a79b7448e_Enabled">
    <vt:lpwstr>true</vt:lpwstr>
  </property>
  <property fmtid="{D5CDD505-2E9C-101B-9397-08002B2CF9AE}" pid="4" name="MSIP_Label_6e4db608-ddec-4a44-8ad7-7d5a79b7448e_SetDate">
    <vt:lpwstr>2020-10-08T15:08:19Z</vt:lpwstr>
  </property>
  <property fmtid="{D5CDD505-2E9C-101B-9397-08002B2CF9AE}" pid="5" name="MSIP_Label_6e4db608-ddec-4a44-8ad7-7d5a79b7448e_Method">
    <vt:lpwstr>Standard</vt:lpwstr>
  </property>
  <property fmtid="{D5CDD505-2E9C-101B-9397-08002B2CF9AE}" pid="6" name="MSIP_Label_6e4db608-ddec-4a44-8ad7-7d5a79b7448e_Name">
    <vt:lpwstr>Internal</vt:lpwstr>
  </property>
  <property fmtid="{D5CDD505-2E9C-101B-9397-08002B2CF9AE}" pid="7" name="MSIP_Label_6e4db608-ddec-4a44-8ad7-7d5a79b7448e_SiteId">
    <vt:lpwstr>fd799da1-bfc1-4234-a91c-72b3a1cb9e26</vt:lpwstr>
  </property>
  <property fmtid="{D5CDD505-2E9C-101B-9397-08002B2CF9AE}" pid="8" name="MSIP_Label_6e4db608-ddec-4a44-8ad7-7d5a79b7448e_ActionId">
    <vt:lpwstr>ae98de5d-9606-4d3a-8e84-00005dc349ef</vt:lpwstr>
  </property>
  <property fmtid="{D5CDD505-2E9C-101B-9397-08002B2CF9AE}" pid="9" name="MSIP_Label_6e4db608-ddec-4a44-8ad7-7d5a79b7448e_ContentBits">
    <vt:lpwstr>0</vt:lpwstr>
  </property>
</Properties>
</file>